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8"/>
  </p:notesMasterIdLst>
  <p:sldIdLst>
    <p:sldId id="361" r:id="rId2"/>
    <p:sldId id="360" r:id="rId3"/>
    <p:sldId id="372" r:id="rId4"/>
    <p:sldId id="373" r:id="rId5"/>
    <p:sldId id="374" r:id="rId6"/>
    <p:sldId id="261" r:id="rId7"/>
  </p:sldIdLst>
  <p:sldSz cx="9144000" cy="6858000" type="screen4x3"/>
  <p:notesSz cx="6858000" cy="9144000"/>
  <p:embeddedFontLst>
    <p:embeddedFont>
      <p:font typeface="gpiMtavr" panose="020B0604020202020204" charset="0"/>
      <p:regular r:id="rId9"/>
      <p:bold r:id="rId10"/>
    </p:embeddedFont>
    <p:embeddedFont>
      <p:font typeface="Sylfaen" panose="010A0502050306030303" pitchFamily="18" charset="0"/>
      <p:regular r:id="rId11"/>
    </p:embeddedFon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hitanava" initials="k" lastIdx="1" clrIdx="0"/>
  <p:cmAuthor id="1" name="skiknadze" initials="s" lastIdx="19" clrIdx="1"/>
  <p:cmAuthor id="2" name="kdondoladze" initials="k" lastIdx="3" clrIdx="2"/>
  <p:cmAuthor id="3" name="Khatuna Dondoladze" initials="KD" lastIdx="31" clrIdx="3">
    <p:extLst>
      <p:ext uri="{19B8F6BF-5375-455C-9EA6-DF929625EA0E}">
        <p15:presenceInfo xmlns:p15="http://schemas.microsoft.com/office/powerpoint/2012/main" userId="S-1-5-21-2948340477-1701291880-3581316417-1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7D"/>
    <a:srgbClr val="C60C46"/>
    <a:srgbClr val="D1205D"/>
    <a:srgbClr val="9AB3E6"/>
    <a:srgbClr val="5ABEBE"/>
    <a:srgbClr val="267B98"/>
    <a:srgbClr val="260C96"/>
    <a:srgbClr val="1C3972"/>
    <a:srgbClr val="184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76" autoAdjust="0"/>
  </p:normalViewPr>
  <p:slideViewPr>
    <p:cSldViewPr>
      <p:cViewPr varScale="1">
        <p:scale>
          <a:sx n="67" d="100"/>
          <a:sy n="67" d="100"/>
        </p:scale>
        <p:origin x="17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348A-44E8-4F9F-93BF-82D351B9D05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4F08A-CBEB-44F1-A1BF-40450739F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016B-C217-4506-B281-2339D34B988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gpiMtavr" pitchFamily="2" charset="0"/>
              </a:rPr>
              <a:t>sadazRvevo</a:t>
            </a:r>
            <a:r>
              <a:rPr lang="en-US" sz="2400" b="1" dirty="0" smtClean="0">
                <a:solidFill>
                  <a:schemeClr val="bg1"/>
                </a:solidFill>
                <a:latin typeface="gpiMtavr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gpiMtavr" pitchFamily="2" charset="0"/>
              </a:rPr>
              <a:t>baraTebi</a:t>
            </a:r>
            <a:endParaRPr lang="en-US" sz="2400" b="1" dirty="0">
              <a:solidFill>
                <a:schemeClr val="bg1"/>
              </a:solidFill>
              <a:latin typeface="gpi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57425"/>
              </p:ext>
            </p:extLst>
          </p:nvPr>
        </p:nvGraphicFramePr>
        <p:xfrm>
          <a:off x="152400" y="685800"/>
          <a:ext cx="8610600" cy="5468112"/>
        </p:xfrm>
        <a:graphic>
          <a:graphicData uri="http://schemas.openxmlformats.org/drawingml/2006/table">
            <a:tbl>
              <a:tblPr firstRow="1" firstCol="1" bandRow="1"/>
              <a:tblGrid>
                <a:gridCol w="1863713"/>
                <a:gridCol w="526207"/>
                <a:gridCol w="1863713"/>
                <a:gridCol w="751420"/>
                <a:gridCol w="750891"/>
                <a:gridCol w="751420"/>
                <a:gridCol w="750891"/>
                <a:gridCol w="562770"/>
                <a:gridCol w="789575"/>
              </a:tblGrid>
              <a:tr h="115680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GPIH</a:t>
                      </a:r>
                      <a:r>
                        <a:rPr lang="ka-GE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GPIH</a:t>
                      </a:r>
                      <a:r>
                        <a:rPr lang="ka-GE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პრემიუმი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GPIH</a:t>
                      </a:r>
                      <a:r>
                        <a:rPr lang="ka-GE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კლასიკი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მხოლოდ უმაღლესი რგოლის მენეჯერებისთვის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5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მომსახურებათა</a:t>
                      </a:r>
                      <a:r>
                        <a:rPr lang="ka-GE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ჩამონათვალი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დაფარვა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ლიმიტი (ლარი)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დაფარვა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ლიმიტი (ლარი)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დაფარვა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ლიმიტი (ლარი)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საათიანი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სატელეფონო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სამედიცინო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კონსულტაცია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პირადი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ექიმის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პროფილაქტიკური გამოკვლევები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სასწრაფო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სამედიცინო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დახმარება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უბედური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შემთხვევის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გამო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ონკოლოგიური მომსახურება,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დღის ჰოსპიტალური მომსახურება,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3 500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2 500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ამბულატორიული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კლინიკა კურაციო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კურაციო გამონაკლისების გარეშე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5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სხვა კლინიკა,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მედიკამენტები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პირადი ექიმის მიმართვით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პირადი ექიმის მიმართვის გარეშე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ამბულატორიული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 ვაქცინაცია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ორსულობა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მშობიარობა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 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 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პროვიადერ კლინიკაში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3 500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არაპროვიადერ კლინიკაში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ორთოპედიული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ორთოდონტიული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დენტალური იმპლანტაციური 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რთული სამედიცინო შემთხვევების მართვა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სამოგზაურო დაზღვევა (ვრცელდება თანამშრომლებზე)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თვე; 50 000 USD/EUR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თვე; 50 000 USD/EUR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კვირა;  50 000 USD/EUR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6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უბედური შემთხვევის დაზღვევა (ვრცელდება თანამშრომლებზე)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15 000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10 000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10 000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91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თანამშრომლის/შვილის 18-25 წლის სადაზღვევო პრემია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110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  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75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  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58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  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5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ორწევრიანი ოჯახის (თანაშრომელი და მეუღლე, თანამშრომელი და 18 წლამდე შვილი სადაზღვევო პრემია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220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150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  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116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91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საოჯახო პაკეტის (თანაშრომელი, მეუღლე, 18 წლამდე შვილ(ებ)ი ) სადაზღვევო პრემია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352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  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240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185.60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35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ინდივიდუალური სადაზღვევო პრემია შვილისთვის 25-დან 65 წლამდე ყოველთვიური გადახდისას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160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105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.</a:t>
                      </a: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00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85 </a:t>
                      </a:r>
                      <a:r>
                        <a:rPr lang="ka-GE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82" marR="56582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66463"/>
              </p:ext>
            </p:extLst>
          </p:nvPr>
        </p:nvGraphicFramePr>
        <p:xfrm>
          <a:off x="304802" y="304800"/>
          <a:ext cx="8534399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2017919"/>
                <a:gridCol w="2017919"/>
                <a:gridCol w="775954"/>
                <a:gridCol w="775954"/>
                <a:gridCol w="775954"/>
                <a:gridCol w="809906"/>
                <a:gridCol w="555269"/>
                <a:gridCol w="805524"/>
              </a:tblGrid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GPIH</a:t>
                      </a:r>
                      <a:r>
                        <a:rPr lang="ka-GE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სტანდარტი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GPIH</a:t>
                      </a:r>
                      <a:r>
                        <a:rPr lang="ka-GE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ოპტიმალი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GPIH</a:t>
                      </a:r>
                      <a:r>
                        <a:rPr lang="ka-GE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ბაზისური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მომსახურებათა</a:t>
                      </a:r>
                      <a:r>
                        <a:rPr lang="ka-GE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ჩამონათვალი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დაფარვა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ლიმიტი (ლარი)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დაფარვა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ლიმიტი (ლარი)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დაფარვა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ლიმიტი (ლარი)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საათიანი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სატელეფონო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სამედიცინო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კონსულტაცია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პირადი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ექიმის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პროფილაქტიკური გამოკვლევები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სასწრაფო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სამედიცინო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დახმარება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უბედური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შემთხვევის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გამო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ონკოლოგიური მომსახურება,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დღის ჰოსპიტალური მომსახურება,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ამბულატორიული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კლინიკა კურაციო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კურაციო გამონაკლისების გარეშე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სხვა კლინიკა, მათ შორის საზღვარგარეთ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მედიკამენტები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პირადი ექიმის მიმართვით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პირადი ექიმის მიმართვის გარეშე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ამბულატორიული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 ვაქცინაცია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ორსულობა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მშობიარობა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 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 მომსახურება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პროვიადერ კლინიკებში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ორთოპედიული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ორთოდონტიული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სტომატოლოგიური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დენტალური იმპლანტაციური 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10%-50%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რთული სამედიცინო შემთხვევების მართვა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სამოგზაურო დაზღვევა (ვრცელდება თანამშრომლებზე)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კვირა; 50 000 USD/EUR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კვირა; 50 000 USD/EUR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უბედური შემთხვევის დაზღვევა (ვრცელდება თანამშრომლებზე)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3 000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2 000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თანამშრომლის/შვილის 18-25 წლის სადაზღვევო პრემია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38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32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  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25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.50 ლარი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ორწევრიანი ოჯახის (თანაშრომელი და მეუღლე, თანამშრომელი და 18 წლამდე შვილი სადაზღვევო პრემია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76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64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51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საოჯახო პაკეტის (თანაშრომელი, მეუღლე, 18 წლამდე შვილ(ებ)ი ) სადაზღვევო პრემია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121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.</a:t>
                      </a: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60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102.40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81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.</a:t>
                      </a: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60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ინდივიდუალური სადაზღვევო პრემია შვილისთვის 25-დან 65 წლამდე ყოველთვიური გადახდისას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55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.</a:t>
                      </a: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00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45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.</a:t>
                      </a: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00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40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5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ოჯახის არასტანდარული წევრის პრემია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45 </a:t>
                      </a:r>
                      <a:r>
                        <a:rPr lang="ka-GE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ლარი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0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51417"/>
              </p:ext>
            </p:extLst>
          </p:nvPr>
        </p:nvGraphicFramePr>
        <p:xfrm>
          <a:off x="457200" y="1143000"/>
          <a:ext cx="5867401" cy="2415040"/>
        </p:xfrm>
        <a:graphic>
          <a:graphicData uri="http://schemas.openxmlformats.org/drawingml/2006/table">
            <a:tbl>
              <a:tblPr firstRow="1" firstCol="1" bandRow="1"/>
              <a:tblGrid>
                <a:gridCol w="2215531"/>
                <a:gridCol w="2215531"/>
                <a:gridCol w="596421"/>
                <a:gridCol w="839918"/>
              </a:tblGrid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GPIH-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დამატებითი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მომსახურებათა</a:t>
                      </a:r>
                      <a:r>
                        <a:rPr lang="ka-GE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ჩამონათვალი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დაფარვა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ლიმიტი (ლარი)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საათიანი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სატელეფონო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სამედიცინო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კონსულტაცია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პირადი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ექიმის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უბედური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შემთხვევის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გამო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6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ჰოსპიტალური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ონკოლოგია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დღის ჰოსპიტალური 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700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გეგმიური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ამბულატორიული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პირადი ექიმის სამსახური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პირადი ექიმის მიმართვით პროვაიდერ კლინიკაში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მედიკამენტები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პირადი ექიმის მიმართვით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პირადი ექიმის მიმართვის გარეშე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გადაუდებელი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ამბულატორიული</a:t>
                      </a:r>
                      <a:r>
                        <a:rPr lang="ka-GE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მომსახურება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ულიმიტო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თანამშრომლის, შვილის 25 წლამდე, მეუღლე 65 წლამდე სადაზღვევო პრემია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15 ლარი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ოჯახის არასტანდარული წევრის პრემია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25 ლარი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0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75438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ka-GE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შენიშვნა: </a:t>
            </a:r>
          </a:p>
          <a:p>
            <a:pPr lvl="0" algn="just">
              <a:spcAft>
                <a:spcPts val="0"/>
              </a:spcAft>
            </a:pPr>
            <a:r>
              <a:rPr lang="ka-GE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წინამდებარე </a:t>
            </a:r>
            <a:r>
              <a:rPr lang="ka-GE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პირობები ძალაში უნდა იყოს შრომით ურთიერთობაში მყოფ თანამშრომელთა სულ მცირე 70%-ის (არანაკლებ წინა წლის </a:t>
            </a:r>
            <a:r>
              <a:rPr lang="ka-GE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პარამეტრის დაცვის შემთხვევაში შენარჩუნდება წინა წლის პირობები) </a:t>
            </a:r>
            <a:r>
              <a:rPr lang="ka-GE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დაზღვევის შემთხვევაში. </a:t>
            </a:r>
            <a:endParaRPr lang="en-US" sz="10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900" dirty="0">
                <a:ea typeface="Times New Roman" panose="02020603050405020304" pitchFamily="18" charset="0"/>
                <a:cs typeface="Consolas" panose="020B0609020204030204" pitchFamily="49" charset="0"/>
              </a:rPr>
              <a:t>თანამშრომელს შესაძლებლობა </a:t>
            </a:r>
            <a:r>
              <a:rPr lang="ka-GE" sz="900" dirty="0" smtClean="0">
                <a:ea typeface="Times New Roman" panose="02020603050405020304" pitchFamily="18" charset="0"/>
                <a:cs typeface="Consolas" panose="020B0609020204030204" pitchFamily="49" charset="0"/>
              </a:rPr>
              <a:t>აქვთ დააზღვიოს </a:t>
            </a:r>
            <a:r>
              <a:rPr lang="ka-GE" sz="900" dirty="0">
                <a:ea typeface="Times New Roman" panose="02020603050405020304" pitchFamily="18" charset="0"/>
                <a:cs typeface="Consolas" panose="020B0609020204030204" pitchFamily="49" charset="0"/>
              </a:rPr>
              <a:t>ოჯახის სტანდარტული, არასტანდარტული ოჯახის წევრები</a:t>
            </a:r>
            <a:endParaRPr lang="en-US" sz="1050" dirty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900" dirty="0">
                <a:ea typeface="Times New Roman" panose="02020603050405020304" pitchFamily="18" charset="0"/>
                <a:cs typeface="Times New Roman" panose="02020603050405020304" pitchFamily="18" charset="0"/>
              </a:rPr>
              <a:t>ოჯახის წევრების დაზღვევის პირობები</a:t>
            </a:r>
            <a:endParaRPr lang="en-US" sz="1050" dirty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ka-GE" sz="900" dirty="0">
                <a:ea typeface="Calibri" panose="020F0502020204030204" pitchFamily="34" charset="0"/>
                <a:cs typeface="Times New Roman" panose="02020603050405020304" pitchFamily="18" charset="0"/>
              </a:rPr>
              <a:t>ოჯახის სტანდარტული წევრების დაზღვევა ძალაში  უნდა იყოს თანამშრომელთა სულ მცირე 30%-ს მიერ ოჯახის სტანდარტული წევრების დაზღვევის შემთხვევაში</a:t>
            </a:r>
            <a:endParaRPr lang="en-US" sz="10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ka-GE" sz="900" dirty="0">
                <a:ea typeface="Calibri" panose="020F0502020204030204" pitchFamily="34" charset="0"/>
                <a:cs typeface="Times New Roman" panose="02020603050405020304" pitchFamily="18" charset="0"/>
              </a:rPr>
              <a:t>ოჯახის არასრასტანდარტული წევრების დაზღვევა ძალაში უნდა იყოს სულ მცირე 500 პირის დაზღვევის შემთხვევაში. </a:t>
            </a:r>
            <a:endParaRPr lang="ka-GE" sz="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ka-GE" sz="1000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ka-GE" sz="10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ამასთან პირობები ძალაშია შემდეგი ორგანიზაციებიდან სულ ცხირლში მოყვანილი რაოდენობრივი პარამეტრების დაცვის შემთხვევაში:</a:t>
            </a:r>
          </a:p>
          <a:p>
            <a:pPr lvl="0" algn="just">
              <a:spcAft>
                <a:spcPts val="0"/>
              </a:spcAft>
            </a:pPr>
            <a:endParaRPr lang="ka-GE" sz="9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01489"/>
              </p:ext>
            </p:extLst>
          </p:nvPr>
        </p:nvGraphicFramePr>
        <p:xfrm>
          <a:off x="304800" y="2019985"/>
          <a:ext cx="7696199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99"/>
                <a:gridCol w="5553285"/>
                <a:gridCol w="836259"/>
                <a:gridCol w="1189056"/>
              </a:tblGrid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დამზღვევი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თანამშრომელი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ოჯახის სტანდარტული წევრი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430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ადამიანით ვაჭრობის ტრეფიკინგის მსხვერპლთა დაზარალებულთა დაცვისა და დახმარების სახელმწიფო ფონდი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430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სსიპ საგანგებო სიტუაციების კოორდინაციისა და გადაუდებელი დახმარების ცენტრი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430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შპს რეგიონული ჯანდაცვის ცენტრი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430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430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ლ საყვარელიძის სახ დაავადებათა კონტროლის და საზოგადოებრივი ჯანდაცვის ცენტრი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430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>
                          <a:effectLst/>
                        </a:rPr>
                        <a:t>სსიპ სოციალური მომსახურების სააგენტო</a:t>
                      </a:r>
                      <a:endParaRPr lang="ka-G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700" u="none" strike="noStrike" dirty="0">
                          <a:effectLst/>
                        </a:rPr>
                        <a:t>სულ</a:t>
                      </a:r>
                      <a:endParaRPr lang="ka-G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854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1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14432</TotalTime>
  <Words>1186</Words>
  <Application>Microsoft Office PowerPoint</Application>
  <PresentationFormat>On-screen Show (4:3)</PresentationFormat>
  <Paragraphs>462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gpiMtavr</vt:lpstr>
      <vt:lpstr>Sylfaen</vt:lpstr>
      <vt:lpstr>Wingdings</vt:lpstr>
      <vt:lpstr>Symbol</vt:lpstr>
      <vt:lpstr>Consolas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vano</dc:creator>
  <cp:lastModifiedBy>Mei Chanturia</cp:lastModifiedBy>
  <cp:revision>480</cp:revision>
  <dcterms:created xsi:type="dcterms:W3CDTF">2013-01-28T09:16:56Z</dcterms:created>
  <dcterms:modified xsi:type="dcterms:W3CDTF">2018-10-12T10:48:09Z</dcterms:modified>
</cp:coreProperties>
</file>